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1" r:id="rId18"/>
    <p:sldId id="272" r:id="rId19"/>
    <p:sldId id="273" r:id="rId20"/>
    <p:sldId id="280" r:id="rId21"/>
    <p:sldId id="274" r:id="rId22"/>
    <p:sldId id="276" r:id="rId23"/>
    <p:sldId id="277" r:id="rId24"/>
    <p:sldId id="278" r:id="rId25"/>
    <p:sldId id="282" r:id="rId26"/>
    <p:sldId id="283" r:id="rId27"/>
    <p:sldId id="284" r:id="rId28"/>
    <p:sldId id="279" r:id="rId29"/>
    <p:sldId id="275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FF"/>
    <a:srgbClr val="FFE5FF"/>
    <a:srgbClr val="FFCCFF"/>
    <a:srgbClr val="FF99FF"/>
    <a:srgbClr val="FF99CC"/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D9BB2-37BD-4725-A2A1-6C33EE526B4A}" type="datetimeFigureOut">
              <a:rPr lang="fr-FR" smtClean="0"/>
              <a:pPr/>
              <a:t>11/08/2011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document.pagesperso-orange.fr/Images/seyes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" y="0"/>
            <a:ext cx="9139155" cy="6858000"/>
          </a:xfrm>
          <a:prstGeom prst="rect">
            <a:avLst/>
          </a:prstGeom>
          <a:noFill/>
        </p:spPr>
      </p:pic>
      <p:sp>
        <p:nvSpPr>
          <p:cNvPr id="4" name="Rectangle à coins arrondis 3"/>
          <p:cNvSpPr/>
          <p:nvPr/>
        </p:nvSpPr>
        <p:spPr>
          <a:xfrm>
            <a:off x="1619672" y="2708920"/>
            <a:ext cx="6192688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dirty="0" smtClean="0">
                <a:latin typeface="Fontocide" pitchFamily="2" charset="0"/>
              </a:rPr>
              <a:t>CARNET DE BORD</a:t>
            </a:r>
          </a:p>
          <a:p>
            <a:pPr algn="ctr"/>
            <a:r>
              <a:rPr lang="fr-FR" sz="5000" dirty="0" smtClean="0">
                <a:latin typeface="1942 report" pitchFamily="1" charset="0"/>
              </a:rPr>
              <a:t>2011-2012</a:t>
            </a:r>
            <a:endParaRPr lang="fr-FR" sz="5000" dirty="0">
              <a:latin typeface="1942 report" pitchFamily="1" charset="0"/>
            </a:endParaRPr>
          </a:p>
        </p:txBody>
      </p:sp>
      <p:pic>
        <p:nvPicPr>
          <p:cNvPr id="1026" name="Picture 2" descr="http://s185254037.onlinehome.fr/__oneclick_uploads/2010/12/titre1236252503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333750" cy="3248026"/>
          </a:xfrm>
          <a:prstGeom prst="rect">
            <a:avLst/>
          </a:prstGeom>
          <a:noFill/>
        </p:spPr>
      </p:pic>
      <p:pic>
        <p:nvPicPr>
          <p:cNvPr id="1030" name="Picture 6" descr="http://www.adhitec.fr/uploads/images/Post-it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40597">
            <a:off x="6732240" y="4365104"/>
            <a:ext cx="2232248" cy="2348967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08886">
            <a:off x="6660073" y="3886240"/>
            <a:ext cx="1785492" cy="899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 rot="21109819">
            <a:off x="6874234" y="5045997"/>
            <a:ext cx="1890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Fontocide" pitchFamily="2" charset="0"/>
              </a:rPr>
              <a:t>Mme XXX</a:t>
            </a:r>
            <a:endParaRPr lang="fr-FR" dirty="0" smtClean="0">
              <a:latin typeface="Fontocide" pitchFamily="2" charset="0"/>
            </a:endParaRPr>
          </a:p>
          <a:p>
            <a:pPr algn="ctr"/>
            <a:endParaRPr lang="fr-FR" dirty="0" smtClean="0">
              <a:latin typeface="Fontocide" pitchFamily="2" charset="0"/>
            </a:endParaRPr>
          </a:p>
          <a:p>
            <a:pPr algn="ctr"/>
            <a:r>
              <a:rPr lang="fr-FR" dirty="0" smtClean="0">
                <a:latin typeface="1942 report" pitchFamily="1" charset="0"/>
              </a:rPr>
              <a:t>Classe X</a:t>
            </a:r>
            <a:endParaRPr lang="fr-FR" dirty="0">
              <a:latin typeface="1942 report" pitchFamily="1" charset="0"/>
            </a:endParaRPr>
          </a:p>
        </p:txBody>
      </p:sp>
      <p:pic>
        <p:nvPicPr>
          <p:cNvPr id="1032" name="Picture 8" descr="http://lewebpedagogique.com/chipiter/files/2011/02/140631_191901802_ecriture_H161319_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028384" y="5445224"/>
            <a:ext cx="720080" cy="872069"/>
          </a:xfrm>
          <a:prstGeom prst="rect">
            <a:avLst/>
          </a:prstGeom>
          <a:noFill/>
        </p:spPr>
      </p:pic>
      <p:pic>
        <p:nvPicPr>
          <p:cNvPr id="1036" name="Picture 12" descr="http://2.bp.blogspot.com/_RTU6TiVyOnw/S5aRoPNJ1PI/AAAAAAAAAEY/0vgPncjsp-Q/s400/tache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27959">
            <a:off x="5571845" y="1005898"/>
            <a:ext cx="2088232" cy="1863238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43608" y="5229200"/>
            <a:ext cx="927745" cy="76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2" descr="http://2.bp.blogspot.com/_RTU6TiVyOnw/S5aRoPNJ1PI/AAAAAAAAAEY/0vgPncjsp-Q/s400/tache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314982">
            <a:off x="961069" y="4147261"/>
            <a:ext cx="1008112" cy="899494"/>
          </a:xfrm>
          <a:prstGeom prst="rect">
            <a:avLst/>
          </a:prstGeom>
          <a:noFill/>
        </p:spPr>
      </p:pic>
      <p:pic>
        <p:nvPicPr>
          <p:cNvPr id="1039" name="Picture 15" descr="http://blog.miscellanees.net/public/main_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66492">
            <a:off x="7327563" y="1336053"/>
            <a:ext cx="885825" cy="981076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Mathématiques– Numération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les expressions: double, moitié ou demi.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les expressions: triple, quart.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les relations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entre des nombres.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Les nombres entiers jusqu’à 1000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les nombres.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Nommer les nombres.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Comparer</a:t>
                      </a:r>
                      <a:r>
                        <a:rPr lang="fr-FR" sz="1000" baseline="0" dirty="0" smtClean="0"/>
                        <a:t> les nombres.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Ranger les nombres.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Encadrer les nombres.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Décomposer les nombres.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nombres entiers jusqu’au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million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les nombres.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Nommer les nombres.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Comparer</a:t>
                      </a:r>
                      <a:r>
                        <a:rPr lang="fr-FR" sz="1000" baseline="0" dirty="0" smtClean="0"/>
                        <a:t> les nombres.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Ranger les nombres.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Encadrer les nombres.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Décomposer les nombres.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Mathématiques– Calcul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la calculatrice.</a:t>
                      </a:r>
                      <a:endParaRPr lang="fr-FR" sz="10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Raisonnement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Résoudre des </a:t>
                      </a:r>
                      <a:r>
                        <a:rPr lang="fr-FR" sz="1000" dirty="0" err="1" smtClean="0"/>
                        <a:t>pb</a:t>
                      </a:r>
                      <a:r>
                        <a:rPr lang="fr-FR" sz="1000" dirty="0" smtClean="0"/>
                        <a:t> relevant</a:t>
                      </a:r>
                      <a:r>
                        <a:rPr lang="fr-FR" sz="1000" baseline="0" dirty="0" smtClean="0"/>
                        <a:t> des 4 opérations. -1</a:t>
                      </a:r>
                      <a:endParaRPr lang="fr-FR" sz="10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Résoudre des </a:t>
                      </a:r>
                      <a:r>
                        <a:rPr lang="fr-FR" sz="1000" dirty="0" err="1" smtClean="0"/>
                        <a:t>pb</a:t>
                      </a:r>
                      <a:r>
                        <a:rPr lang="fr-FR" sz="1000" dirty="0" smtClean="0"/>
                        <a:t> relevant</a:t>
                      </a:r>
                      <a:r>
                        <a:rPr lang="fr-FR" sz="1000" baseline="0" dirty="0" smtClean="0"/>
                        <a:t> des 4 opérations. -2</a:t>
                      </a:r>
                      <a:endParaRPr lang="fr-FR" sz="10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Résoudre des </a:t>
                      </a:r>
                      <a:r>
                        <a:rPr lang="fr-FR" sz="1000" dirty="0" err="1" smtClean="0"/>
                        <a:t>pb</a:t>
                      </a:r>
                      <a:r>
                        <a:rPr lang="fr-FR" sz="1000" dirty="0" smtClean="0"/>
                        <a:t> relevant</a:t>
                      </a:r>
                      <a:r>
                        <a:rPr lang="fr-FR" sz="1000" baseline="0" dirty="0" smtClean="0"/>
                        <a:t> des 4 opérations. -3</a:t>
                      </a:r>
                      <a:endParaRPr lang="fr-FR" sz="10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Calcul mental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Mémoriser les tables d’addition.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Mémoriser les tables de multiplication (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niv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Mémoriser les tables de multiplication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niv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2)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Calculer des sommes.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Calculer des différences.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Calculer des produits.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Technique opératoire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Effectuer un calcul posé: l’addition.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Effectuer un calcul posé: la soustraction.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Effectuer un calcul posé: la multiplication.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Effectuer un calcul posé: la division</a:t>
                      </a:r>
                      <a:r>
                        <a:rPr lang="fr-FR" sz="1000" baseline="0" dirty="0" smtClean="0"/>
                        <a:t> (1 chiffre).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37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Mathématiques– Géométrie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Vérifier qu’un angle est droit (équerre/gabarit)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Dans le plan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Reconnaître, décrire, nommer les polygones.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Reproduire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et tracer les polygones.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Vérifier la nature d’une figure (règle + équerre)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Construire un cercle avec un compas.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le 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voc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côté, sommet, angle, milieu.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les axes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symétrie d’une figure.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Tracer la figure symétrique d’une figure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(droite)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Dans l’espace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Reconnaître, décrire et nommer un cube.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Reconnaître, décrire et nommer un pavé droit.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en situation le 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voc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face, arête, sommet.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Problèmes de reproduction, de construction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Reproduire des figures à partir d’un modèle.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45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Mathématiques– Grandeurs et mesures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longueurs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Connaître les unités de mesure (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m,km,cm,mm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instruments de mesure.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Calculer le périmètre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d’un polygone.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Résoudre des problèmes sur les longueurs.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Les masses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Connaître les unités de mesure (kg, g).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instruments de mesure.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Résoudre des problèmes sur les masses.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capacités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Connaître les unités de mesure (l,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instruments de mesure.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Résoudre des problèmes sur les capacités.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monnaie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Connaître les unités de mesure (euro, centime).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temps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Connaître les unités de mesure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h,</a:t>
                      </a:r>
                      <a:r>
                        <a:rPr lang="fr-FR" sz="9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min,s,mois,année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l’heure sur une montre/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hoologe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à aiguilles.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0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Découverte du monde – Histoire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mesure du temps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sources historiques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La Préhistoire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 Paléolithique.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 Néolithique.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L’Antiquité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peuples de la Gaule.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conquête romaine.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christianisation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 invasions barbares.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Moyen Age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 Merovingiens.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 les Carolingiens.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2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Découverte du monde – Géographie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géographe et ses outils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Les paysages en France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montagne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 littoral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milieux de vie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ville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campagne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réalités locales géographiques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l’organisation du territoire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9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dév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durable (déchet)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4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Découverte du monde – Sciences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Le ciel</a:t>
                      </a:r>
                      <a:r>
                        <a:rPr lang="fr-FR" sz="1100" b="1" baseline="0" dirty="0" smtClean="0">
                          <a:latin typeface="+mn-lt"/>
                        </a:rPr>
                        <a:t> et la terre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mvt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apparent du soleil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expériences et en tirer des conclusions.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l’alternance jour/nuit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expériences et en tirer des conclusions.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sur 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ombre et lumière.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expériences et en tirer des conclusions.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fonctionnement du corps humain et la santé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 sur: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fr-FR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mvts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corporels.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expériences et en tirer des conclusions.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 sur: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l’alimentation.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expériences et en tirer des conclusions.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êtres vivants dans leur environnement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 sur: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forêt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expériences et en tirer des conclusions.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5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Découverte du monde – Sciences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fonctionnement du vivant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sur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le 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dév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animal.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expériences et en tirer des conclusions.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 sur: le 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dév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végétal.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expériences et en tirer des conclusions.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 sur: </a:t>
                      </a:r>
                      <a:r>
                        <a:rPr lang="fr-FR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reproduct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 animale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expériences et en tirer des conclusions.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des connaissances sur: </a:t>
                      </a:r>
                      <a:r>
                        <a:rPr lang="fr-FR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reproduct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 végétale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expériences et en tirer des conclusions.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4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Pratique artistique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Arts visuels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Lascaux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des pierres préhistoriques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mosaïque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enluminure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château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fort tramé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vitrail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machine à remonter le temps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clair-obscur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autoportrait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composition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pochoir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fruits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nymphéas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peinture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aborigène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fenêtre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sur rue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portrait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cubiste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oiseau-paysage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les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œuvres s’évadent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4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Pratique artistique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Arts visuels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œuvre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collective Miro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Horizontal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vertical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volumes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graphiques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décors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fleurs pop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Production: la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vache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Histoire des arts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Situer une œuvre dans son époque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-1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une œuvre étudiée (titre, auteur).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Situer une œuvre dans son époque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-2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une œuvre étudiée (titre, auteur).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Situer une œuvre dans son époque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-3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une œuvre étudiée (titre, auteur).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Situer une œuvre dans son époque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-4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une œuvre étudiée (titre, auteur).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Situer une œuvre dans son époque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-5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une œuvre étudiée (titre, auteur).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Exprimer ses impressions/préférences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</a:t>
                      </a:r>
                      <a:r>
                        <a:rPr lang="fr-FR" sz="1300" b="1" baseline="0" dirty="0" smtClean="0">
                          <a:latin typeface="+mn-lt"/>
                        </a:rPr>
                        <a:t> – Français – Grammaire  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>
                          <a:latin typeface="+mn-lt"/>
                        </a:rPr>
                        <a:t>La phrase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Reconnaître la phrase.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Savoir utiliser la ponctuation.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Identifier et utiliser les types de phrases.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Identifier et utiliser les formes de phrases.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/>
                        <a:t>Les classes de mots</a:t>
                      </a:r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Identifier le</a:t>
                      </a:r>
                      <a:r>
                        <a:rPr lang="fr-FR" sz="1000" baseline="0" dirty="0" smtClean="0"/>
                        <a:t> verbe.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Identifier le nom.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Identifier les déterminants</a:t>
                      </a:r>
                      <a:r>
                        <a:rPr lang="fr-FR" sz="1000" baseline="0" dirty="0" smtClean="0"/>
                        <a:t> (articles/possessifs).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Identifier l’adjectif qualificatif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Identifier les pronoms</a:t>
                      </a:r>
                      <a:r>
                        <a:rPr lang="fr-FR" sz="1000" baseline="0" dirty="0" smtClean="0"/>
                        <a:t> (personnels).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Identifier l’adverbe.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/>
                        <a:t>Les fonctions des</a:t>
                      </a:r>
                      <a:r>
                        <a:rPr lang="fr-FR" sz="1100" b="1" baseline="0" dirty="0" smtClean="0"/>
                        <a:t> mots</a:t>
                      </a:r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Identifier le sujet.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Connaître les constituants du 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GN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Identifier un complément du nom.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Identifier et utiliser COD et COI.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Avoir une approche de la circonstance.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4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Pratique artistique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Éducation musicale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Participer à des jeux rythmiques.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Repérer des éléments musicaux caractéristiques.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Interpréter de mémoire une chanson.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Histoire des arts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Situer une œuvre dans son époque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-1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une œuvre étudiée (titre, auteur).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Situer une œuvre dans son époque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-2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une œuvre étudiée (titre, auteur).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Situer une œuvre dans son époque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-3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une œuvre étudiée (titre, auteur).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Situer une œuvre dans son époque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-4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une œuvre étudiée (titre, auteur).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Situer une œuvre dans son époque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-5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Reconnaître une œuvre étudiée (titre, auteur).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Exprimer ses impressions/préférences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4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Instruction civique et morale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Estime de soi, respect de l’intégrité de</a:t>
                      </a:r>
                      <a:r>
                        <a:rPr lang="fr-FR" sz="1100" b="1" baseline="0" dirty="0" smtClean="0">
                          <a:latin typeface="+mn-lt"/>
                        </a:rPr>
                        <a:t> soi et de autres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Respecter les règles de politesse et civilité. 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Respecter les règles de politesse et civilité. 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Respecter les contraintes de la vie collective.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-1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Respecter les contraintes de la vie collective.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-2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Respecter les règles de sécurité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(+jeux). -1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Respecter les règles de sécurité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(+jeux). -2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Respecter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 autres. -1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Respecter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 autres. -2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Autonomie et initiative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Respecter des consignes simples en autonomie.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Respecter des consignes simples en autonomie.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S’auto-évaluer dans des situations simples. -1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S’auto-évaluer dans des situations simples. -2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Soutenir une écoute prolongée. -1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Soutenir une écoute prolongée. -2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S’impliquer dans un projet individuel/collectif-1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S’impliquer dans un projet individuel/collectif-2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5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</a:t>
                      </a:r>
                      <a:r>
                        <a:rPr lang="fr-FR" sz="1300" b="1" baseline="0" dirty="0" smtClean="0">
                          <a:latin typeface="+mn-lt"/>
                        </a:rPr>
                        <a:t> suivi de « </a:t>
                      </a:r>
                      <a:r>
                        <a:rPr lang="fr-FR" sz="1300" b="1" baseline="0" dirty="0" err="1" smtClean="0">
                          <a:latin typeface="+mn-lt"/>
                        </a:rPr>
                        <a:t>Champrion</a:t>
                      </a:r>
                      <a:r>
                        <a:rPr lang="fr-FR" sz="1300" b="1" baseline="0" dirty="0" smtClean="0">
                          <a:latin typeface="+mn-lt"/>
                        </a:rPr>
                        <a:t> de copie »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Copie sans erreur des leçons en histoire, géographie, sciences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5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</a:t>
                      </a:r>
                      <a:r>
                        <a:rPr lang="fr-FR" sz="1300" b="1" baseline="0" dirty="0" smtClean="0">
                          <a:latin typeface="+mn-lt"/>
                        </a:rPr>
                        <a:t> suivi des dictées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Dictées de mots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5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</a:t>
                      </a:r>
                      <a:r>
                        <a:rPr lang="fr-FR" sz="1300" b="1" baseline="0" dirty="0" smtClean="0">
                          <a:latin typeface="+mn-lt"/>
                        </a:rPr>
                        <a:t> suivi des dictées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Dictées de mots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-29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-30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sans erreur les mots mémorisés. -31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5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</a:t>
                      </a:r>
                      <a:r>
                        <a:rPr lang="fr-FR" sz="1300" b="1" baseline="0" dirty="0" smtClean="0">
                          <a:latin typeface="+mn-lt"/>
                        </a:rPr>
                        <a:t> suivi des dictées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Autodictées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5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</a:t>
                      </a:r>
                      <a:r>
                        <a:rPr lang="fr-FR" sz="1300" b="1" baseline="0" dirty="0" smtClean="0">
                          <a:latin typeface="+mn-lt"/>
                        </a:rPr>
                        <a:t> suivi des dictées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Autodictées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-29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-30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 un texte préalablement mémorisé. -31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5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</a:t>
                      </a:r>
                      <a:r>
                        <a:rPr lang="fr-FR" sz="1300" b="1" baseline="0" dirty="0" smtClean="0">
                          <a:latin typeface="+mn-lt"/>
                        </a:rPr>
                        <a:t> suivi des dictées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Dictées préparées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-13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-14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sans erreur un texte sous la dictée</a:t>
                      </a:r>
                      <a:r>
                        <a:rPr lang="fr-FR" sz="1000" dirty="0" smtClean="0"/>
                        <a:t>. -16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5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Les groupes de niveau dans</a:t>
                      </a:r>
                      <a:r>
                        <a:rPr lang="fr-FR" sz="1300" b="1" baseline="0" dirty="0" smtClean="0">
                          <a:latin typeface="+mn-lt"/>
                        </a:rPr>
                        <a:t> le </a:t>
                      </a:r>
                      <a:r>
                        <a:rPr lang="fr-FR" sz="1300" b="1" baseline="0" dirty="0" err="1" smtClean="0">
                          <a:latin typeface="+mn-lt"/>
                        </a:rPr>
                        <a:t>PDT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Français</a:t>
                      </a:r>
                    </a:p>
                  </a:txBody>
                  <a:tcPr anchor="ctr">
                    <a:solidFill>
                      <a:srgbClr val="FFE5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Grammaire / Conjugaison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Orthographe / Vocabulaire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Mathématiques</a:t>
                      </a:r>
                    </a:p>
                  </a:txBody>
                  <a:tcPr anchor="ctr">
                    <a:solidFill>
                      <a:srgbClr val="FFE5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Numération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Calcul / Opération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Géométrie</a:t>
                      </a:r>
                      <a:r>
                        <a:rPr lang="fr-FR" sz="1000" baseline="0" dirty="0" smtClean="0"/>
                        <a:t> / Mesure</a:t>
                      </a:r>
                      <a:endParaRPr lang="fr-FR" sz="10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55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</a:t>
                      </a:r>
                      <a:r>
                        <a:rPr lang="fr-FR" sz="1300" b="1" baseline="0" dirty="0" smtClean="0">
                          <a:latin typeface="+mn-lt"/>
                        </a:rPr>
                        <a:t> suivi des Plan de Travail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3200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n°13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n°14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P.D.T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n°15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00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</a:t>
                      </a:r>
                      <a:r>
                        <a:rPr lang="fr-FR" sz="1300" b="1" baseline="0" dirty="0" smtClean="0">
                          <a:latin typeface="+mn-lt"/>
                        </a:rPr>
                        <a:t> – Français – Conjugaison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>
                          <a:latin typeface="+mn-lt"/>
                        </a:rPr>
                        <a:t>Le</a:t>
                      </a:r>
                      <a:r>
                        <a:rPr lang="fr-FR" sz="1100" b="1" baseline="0" dirty="0" smtClean="0">
                          <a:latin typeface="+mn-lt"/>
                        </a:rPr>
                        <a:t> verbe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/>
                        <a:t>Comprendre notions:</a:t>
                      </a:r>
                      <a:r>
                        <a:rPr lang="fr-FR" sz="900" baseline="0" dirty="0" smtClean="0"/>
                        <a:t> a</a:t>
                      </a:r>
                      <a:r>
                        <a:rPr lang="fr-FR" sz="900" dirty="0" smtClean="0"/>
                        <a:t>ction passée/présente/future</a:t>
                      </a:r>
                      <a:endParaRPr lang="fr-FR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Identifier et distinguer les groupes verbaux.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Conjuguer les verbes du 1</a:t>
                      </a:r>
                      <a:r>
                        <a:rPr lang="fr-FR" sz="1000" baseline="30000" dirty="0" smtClean="0"/>
                        <a:t>er</a:t>
                      </a:r>
                      <a:r>
                        <a:rPr lang="fr-FR" sz="1000" dirty="0" smtClean="0"/>
                        <a:t> groupe</a:t>
                      </a:r>
                      <a:r>
                        <a:rPr lang="fr-FR" sz="1000" baseline="0" dirty="0" smtClean="0"/>
                        <a:t> au présent.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Conjuguer les verbes du 2</a:t>
                      </a:r>
                      <a:r>
                        <a:rPr lang="fr-FR" sz="1000" baseline="30000" dirty="0" smtClean="0"/>
                        <a:t>e</a:t>
                      </a:r>
                      <a:r>
                        <a:rPr lang="fr-FR" sz="1000" dirty="0" smtClean="0"/>
                        <a:t> groupe au présent.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Conjuguer les verbes du 3e groupe au présent.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Conjuguer les</a:t>
                      </a:r>
                      <a:r>
                        <a:rPr lang="fr-FR" sz="1000" baseline="0" dirty="0" smtClean="0"/>
                        <a:t> verbes être et avoir au présent.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Conjuguer les verbes du 1</a:t>
                      </a:r>
                      <a:r>
                        <a:rPr lang="fr-FR" sz="1000" baseline="30000" dirty="0" smtClean="0"/>
                        <a:t>er</a:t>
                      </a:r>
                      <a:r>
                        <a:rPr lang="fr-FR" sz="1000" dirty="0" smtClean="0"/>
                        <a:t>/2</a:t>
                      </a:r>
                      <a:r>
                        <a:rPr lang="fr-FR" sz="1000" baseline="30000" dirty="0" smtClean="0"/>
                        <a:t>e</a:t>
                      </a:r>
                      <a:r>
                        <a:rPr lang="fr-FR" sz="1000" dirty="0" smtClean="0"/>
                        <a:t> groupe</a:t>
                      </a:r>
                      <a:r>
                        <a:rPr lang="fr-FR" sz="1000" baseline="0" dirty="0" smtClean="0"/>
                        <a:t> au futur.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Conjuguer les verbes du 3e groupe au futur.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Conjuguer les</a:t>
                      </a:r>
                      <a:r>
                        <a:rPr lang="fr-FR" sz="1000" baseline="0" dirty="0" smtClean="0"/>
                        <a:t> verbes être et avoir au futur.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Conjuguer les verbes à l’imparfait.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Conjugue les verbes être et avoir à l’imparfait.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</a:t>
                      </a:r>
                      <a:r>
                        <a:rPr lang="fr-FR" sz="1300" b="1" baseline="0" dirty="0" smtClean="0">
                          <a:latin typeface="+mn-lt"/>
                        </a:rPr>
                        <a:t> – Français – Orthographe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>
                          <a:latin typeface="+mn-lt"/>
                        </a:rPr>
                        <a:t>Compétences </a:t>
                      </a:r>
                      <a:r>
                        <a:rPr lang="fr-FR" sz="1100" b="1" dirty="0" err="1" smtClean="0">
                          <a:latin typeface="+mn-lt"/>
                        </a:rPr>
                        <a:t>grapho</a:t>
                      </a:r>
                      <a:r>
                        <a:rPr lang="fr-FR" sz="1100" b="1" dirty="0" smtClean="0">
                          <a:latin typeface="+mn-lt"/>
                        </a:rPr>
                        <a:t>-phonétiques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Connaître et savoir écrire les sons [s] et [z].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Connaître</a:t>
                      </a:r>
                      <a:r>
                        <a:rPr lang="fr-FR" sz="1000" baseline="0" dirty="0" smtClean="0"/>
                        <a:t> et savoir écrire les sons [g] et [ᴣ].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Connaître</a:t>
                      </a:r>
                      <a:r>
                        <a:rPr lang="fr-FR" sz="1000" baseline="0" dirty="0" smtClean="0"/>
                        <a:t> et savoir écrire le son [k].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Respecter la valeur des lettres: m devant </a:t>
                      </a:r>
                      <a:r>
                        <a:rPr lang="fr-FR" sz="1000" dirty="0" err="1" smtClean="0"/>
                        <a:t>m,b,p.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Utiliser sans erreur les accents.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/>
                        <a:t>Orthographe lexicale</a:t>
                      </a:r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Écrire</a:t>
                      </a:r>
                      <a:r>
                        <a:rPr lang="fr-FR" sz="1000" baseline="0" dirty="0" smtClean="0"/>
                        <a:t> les noms/adj. avec lettre finale muette.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Distinguer les homophones lexicaux.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/>
                        <a:t>Orthographe grammaticale</a:t>
                      </a:r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Former le pluriel des noms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s, x, z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Former le pluriel des noms en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–al.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Former le pluriel des noms en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–ou.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Former le pluriel et le féminin des adjectifs.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Faire les accords dans le 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GN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Faire les accords sujet/verbe.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Distinguer les homophones: a/à, est/et.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Distinguer les homophones: ont/on, sont/son.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Français – Vocabulaire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>
                          <a:latin typeface="+mn-lt"/>
                        </a:rPr>
                        <a:t>Acquisition du vocabulaire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Utiliser le lexique temporel.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Utiliser le lexique de la vie quotidienne.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Utiliser le lexique</a:t>
                      </a:r>
                      <a:r>
                        <a:rPr lang="fr-FR" sz="1000" baseline="0" dirty="0" smtClean="0"/>
                        <a:t> du travail scolaire.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Utiliser</a:t>
                      </a:r>
                      <a:r>
                        <a:rPr lang="fr-FR" sz="1000" baseline="0" dirty="0" smtClean="0"/>
                        <a:t> le lexique des </a:t>
                      </a:r>
                      <a:r>
                        <a:rPr lang="fr-FR" sz="1000" dirty="0" smtClean="0"/>
                        <a:t>domaines scolaires.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Savoir ce qu’est une abréviation.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/>
                        <a:t>Maîtrise du sens des mots</a:t>
                      </a:r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Relever les mots d’un même domaine.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Utiliser des synonymes.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mots de sens contraire.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Identifier les différents sens d’un mot.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Distinguer le sens propre du sens figuré.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familles de mots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Construire ou compléter des familles de mots.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Utilisation du dictionnaire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Connaître l’ordre alphabétique.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Classer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mots par ordre alphabétique.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le dictionnaire pour chercher un mot.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Français – Langage oral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>
                          <a:latin typeface="+mn-lt"/>
                        </a:rPr>
                        <a:t>Raconter, décrire, exposer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Rapporter une histoire à un tiers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Inventer et modifier des histoires.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Décrire une image.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Exprimer ses sentiments.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/>
                        <a:t>Échanger, débattre</a:t>
                      </a:r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Exprimer et justifier un point de vue.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Réciter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 sans erreur une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dizaine de poèmes. -1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 sans erreur une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dizaine de poèmes. -2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 sans erreur une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dizaine de poèmes. -3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 sans erreur une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dizaine de poèmes. -4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 sans erreur une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dizaine de poèmes. -5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 sans erreur une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dizaine de poèmes. -6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 sans erreur une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dizaine de poèmes. -7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 sans erreur une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dizaine de poèmes. -8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 sans erreur une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dizaine de poèmes. -9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 sans erreur une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dizaine de poèmes. -10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Français – Lecture/Littérature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>
                          <a:latin typeface="+mn-lt"/>
                        </a:rPr>
                        <a:t>Lecture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les consignes de travail, les énoncés de pb1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les consignes de travail, les énoncés de pb2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Lire à haute voix avec fluidité un texte</a:t>
                      </a:r>
                      <a:r>
                        <a:rPr lang="fr-FR" sz="1000" baseline="0" dirty="0" smtClean="0"/>
                        <a:t> préparé1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à haute voix avec fluidité un texte préparé2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silencieusement un texte + le comprendre1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silencieusement un texte + le comprendre2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silencieusement un texte + le comprendre3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silencieusement un texte + le comprendre4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silencieusement un texte + le comprendre5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repérer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dans une bibliothèque.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Littérature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une œuvre intégrale 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une œuvre intégrale 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une œuvre intégrale 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Lire des œuvres intégrales (rallye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lecture).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Raconter de mémoire des histoires lues (titre).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Établir des relations entre des textes/œuvres.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Français – </a:t>
                      </a:r>
                      <a:r>
                        <a:rPr lang="fr-FR" sz="1300" b="1" baseline="0" dirty="0" err="1" smtClean="0">
                          <a:latin typeface="+mn-lt"/>
                        </a:rPr>
                        <a:t>Ecriture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>
                          <a:latin typeface="+mn-lt"/>
                        </a:rPr>
                        <a:t>Écriture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 -1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 -2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sans erreur un texte de 5 à 10 lignes</a:t>
                      </a:r>
                      <a:r>
                        <a:rPr lang="fr-FR" sz="1000" baseline="0" dirty="0" smtClean="0"/>
                        <a:t> -3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avec soin un poème appris</a:t>
                      </a:r>
                      <a:r>
                        <a:rPr lang="fr-FR" sz="1000" baseline="0" dirty="0" smtClean="0"/>
                        <a:t> -1</a:t>
                      </a: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avec soin un poème appris</a:t>
                      </a:r>
                      <a:r>
                        <a:rPr lang="fr-FR" sz="1000" baseline="0" dirty="0" smtClean="0"/>
                        <a:t> -2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avec soin un poème appris</a:t>
                      </a:r>
                      <a:r>
                        <a:rPr lang="fr-FR" sz="1000" baseline="0" dirty="0" smtClean="0"/>
                        <a:t> -3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avec soin un poème appris</a:t>
                      </a:r>
                      <a:r>
                        <a:rPr lang="fr-FR" sz="1000" baseline="0" dirty="0" smtClean="0"/>
                        <a:t> -4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avec soin un poème appris</a:t>
                      </a:r>
                      <a:r>
                        <a:rPr lang="fr-FR" sz="1000" baseline="0" dirty="0" smtClean="0"/>
                        <a:t> -5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avec soin un poème appris</a:t>
                      </a:r>
                      <a:r>
                        <a:rPr lang="fr-FR" sz="1000" baseline="0" dirty="0" smtClean="0"/>
                        <a:t> -6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avec soin un poème appris</a:t>
                      </a:r>
                      <a:r>
                        <a:rPr lang="fr-FR" sz="1000" baseline="0" dirty="0" smtClean="0"/>
                        <a:t> -7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avec soin un poème appris</a:t>
                      </a:r>
                      <a:r>
                        <a:rPr lang="fr-FR" sz="1000" baseline="0" dirty="0" smtClean="0"/>
                        <a:t> -8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avec soin un poème appris</a:t>
                      </a:r>
                      <a:r>
                        <a:rPr lang="fr-FR" sz="1000" baseline="0" dirty="0" smtClean="0"/>
                        <a:t> -9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Copier avec soin un poème appris</a:t>
                      </a:r>
                      <a:r>
                        <a:rPr lang="fr-FR" sz="1000" baseline="0" dirty="0" smtClean="0"/>
                        <a:t> -10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sz="1500" b="1" dirty="0"/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11" y="117814"/>
          <a:ext cx="8997402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14"/>
                <a:gridCol w="264826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018194">
                <a:tc rowSpan="19">
                  <a:txBody>
                    <a:bodyPr/>
                    <a:lstStyle/>
                    <a:p>
                      <a:pPr algn="r" defTabSz="968375">
                        <a:tabLst/>
                      </a:pPr>
                      <a:r>
                        <a:rPr lang="fr-FR" sz="1300" b="1" dirty="0" smtClean="0">
                          <a:latin typeface="+mn-lt"/>
                        </a:rPr>
                        <a:t>Tableau des compétences </a:t>
                      </a:r>
                      <a:r>
                        <a:rPr lang="fr-FR" sz="1300" b="1" baseline="0" dirty="0" smtClean="0">
                          <a:latin typeface="+mn-lt"/>
                        </a:rPr>
                        <a:t>– Français – Rédaction</a:t>
                      </a: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/>
                        <a:t>Élèves</a:t>
                      </a:r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pPr algn="r"/>
                      <a:endParaRPr lang="fr-FR" sz="1100" b="1" dirty="0" smtClean="0"/>
                    </a:p>
                    <a:p>
                      <a:r>
                        <a:rPr lang="fr-FR" sz="1100" b="1" dirty="0" smtClean="0"/>
                        <a:t>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/>
                      <a:r>
                        <a:rPr lang="fr-FR" sz="1100" b="1" dirty="0" smtClean="0">
                          <a:latin typeface="+mn-lt"/>
                        </a:rPr>
                        <a:t>Rédaction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Proposer une réponse écrite correcte. 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Proposer une réponse écrite correcte. 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Proposer une réponse écrite correcte. 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Rédiger un court texte narratif. 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/>
                </a:tc>
              </a:tr>
              <a:tr h="311409">
                <a:tc vMerge="1"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Améliorer un texte en fonction des remarques.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Rédiger un court texte narratif. -2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Améliorer un texte en fonction des remarques.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Rédiger un court texte narratif. -3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Améliorer un texte en fonction des remarques.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Rédiger un court texte narratif. -4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Améliorer un texte en fonction des remarques.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Rédiger un court texte narratif. -5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Améliorer un texte en fonction des remarques.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Rédiger un court texte narratif (rallye écriture).</a:t>
                      </a:r>
                      <a:endParaRPr lang="fr-F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Améliorer un texte en fonction des remarques.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noFill/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1409">
                <a:tc vMerge="1">
                  <a:txBody>
                    <a:bodyPr/>
                    <a:lstStyle/>
                    <a:p>
                      <a:pPr algn="r" defTabSz="968375">
                        <a:tabLst/>
                      </a:pPr>
                      <a:endParaRPr lang="fr-FR" sz="1300" b="1" dirty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95536" y="116632"/>
            <a:ext cx="2592288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16200000">
            <a:off x="-699683" y="579016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http://</a:t>
            </a:r>
            <a:r>
              <a:rPr lang="fr-FR" sz="1000" dirty="0" smtClean="0"/>
              <a:t>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3404</Words>
  <Application>Microsoft Office PowerPoint</Application>
  <PresentationFormat>Affichage à l'écran (4:3)</PresentationFormat>
  <Paragraphs>641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201</cp:revision>
  <dcterms:created xsi:type="dcterms:W3CDTF">2011-08-09T15:18:48Z</dcterms:created>
  <dcterms:modified xsi:type="dcterms:W3CDTF">2011-08-11T09:23:36Z</dcterms:modified>
</cp:coreProperties>
</file>