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8" r:id="rId3"/>
  </p:sldIdLst>
  <p:sldSz cx="7200900" cy="10801350"/>
  <p:notesSz cx="6858000" cy="9713913"/>
  <p:defaultTextStyle>
    <a:defPPr>
      <a:defRPr lang="fr-FR"/>
    </a:defPPr>
    <a:lvl1pPr marL="0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426" y="-120"/>
      </p:cViewPr>
      <p:guideLst>
        <p:guide orient="horz" pos="340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1" cy="485696"/>
          </a:xfrm>
          <a:prstGeom prst="rect">
            <a:avLst/>
          </a:prstGeom>
        </p:spPr>
        <p:txBody>
          <a:bodyPr vert="horz" lIns="90048" tIns="45025" rIns="90048" bIns="45025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1" cy="485696"/>
          </a:xfrm>
          <a:prstGeom prst="rect">
            <a:avLst/>
          </a:prstGeom>
        </p:spPr>
        <p:txBody>
          <a:bodyPr vert="horz" lIns="90048" tIns="45025" rIns="90048" bIns="45025" rtlCol="0"/>
          <a:lstStyle>
            <a:lvl1pPr algn="r">
              <a:defRPr sz="1100"/>
            </a:lvl1pPr>
          </a:lstStyle>
          <a:p>
            <a:fld id="{307A744C-8BFD-466A-969F-D402514AC6E8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728663"/>
            <a:ext cx="2428875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48" tIns="45025" rIns="90048" bIns="4502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109"/>
            <a:ext cx="5486400" cy="4371261"/>
          </a:xfrm>
          <a:prstGeom prst="rect">
            <a:avLst/>
          </a:prstGeom>
        </p:spPr>
        <p:txBody>
          <a:bodyPr vert="horz" lIns="90048" tIns="45025" rIns="90048" bIns="4502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226532"/>
            <a:ext cx="2971801" cy="485696"/>
          </a:xfrm>
          <a:prstGeom prst="rect">
            <a:avLst/>
          </a:prstGeom>
        </p:spPr>
        <p:txBody>
          <a:bodyPr vert="horz" lIns="90048" tIns="45025" rIns="90048" bIns="45025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4" y="9226532"/>
            <a:ext cx="2971801" cy="485696"/>
          </a:xfrm>
          <a:prstGeom prst="rect">
            <a:avLst/>
          </a:prstGeom>
        </p:spPr>
        <p:txBody>
          <a:bodyPr vert="horz" lIns="90048" tIns="45025" rIns="90048" bIns="45025" rtlCol="0" anchor="b"/>
          <a:lstStyle>
            <a:lvl1pPr algn="r">
              <a:defRPr sz="1100"/>
            </a:lvl1pPr>
          </a:lstStyle>
          <a:p>
            <a:fld id="{516E0AA9-E15C-4C80-BC09-E07F2160C5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4563" y="728663"/>
            <a:ext cx="2428875" cy="36433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E0AA9-E15C-4C80-BC09-E07F2160C5B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4563" y="728663"/>
            <a:ext cx="2428875" cy="36433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E0AA9-E15C-4C80-BC09-E07F2160C5B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9" y="3355422"/>
            <a:ext cx="6120765" cy="231528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0035" y="577573"/>
            <a:ext cx="3525441" cy="122865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3" y="6940868"/>
            <a:ext cx="6120765" cy="2145268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3" y="4578074"/>
            <a:ext cx="6120765" cy="23627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6" y="2417802"/>
            <a:ext cx="3181648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8" y="2417802"/>
            <a:ext cx="3182898" cy="100762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30055"/>
            <a:ext cx="2369047" cy="183022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260284"/>
            <a:ext cx="2369047" cy="7388425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560946"/>
            <a:ext cx="4320540" cy="892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453559"/>
            <a:ext cx="4320540" cy="126765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589E-2668-4F8A-9C41-A9F7BFA76430}" type="datetimeFigureOut">
              <a:rPr lang="fr-FR" smtClean="0"/>
              <a:pPr/>
              <a:t>22/09/2012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9" y="10011253"/>
            <a:ext cx="2280285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3CE7-8350-4D09-A31F-9BD9836C047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25"/>
          <p:cNvSpPr txBox="1">
            <a:spLocks/>
          </p:cNvSpPr>
          <p:nvPr userDrawn="1"/>
        </p:nvSpPr>
        <p:spPr>
          <a:xfrm rot="16200000">
            <a:off x="-1116110" y="9469140"/>
            <a:ext cx="2448322" cy="216099"/>
          </a:xfrm>
          <a:prstGeom prst="rect">
            <a:avLst/>
          </a:prstGeom>
        </p:spPr>
        <p:txBody>
          <a:bodyPr vert="horz" lIns="96698" tIns="48349" rIns="96698" bIns="48349" rtlCol="0" anchor="ctr"/>
          <a:lstStyle/>
          <a:p>
            <a:pPr marL="0" marR="0" lvl="0" indent="0" algn="ctr" defTabSz="9669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http://cenicienta.eklablog.com</a:t>
            </a:r>
            <a:endParaRPr kumimoji="0" lang="fr-FR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Les hirondelles</a:t>
            </a:r>
            <a:endParaRPr lang="fr-FR" sz="3200" b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98072" y="552286"/>
            <a:ext cx="6804756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820436" y="5570794"/>
            <a:ext cx="10037015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Étoile à 5 branches 14"/>
          <p:cNvSpPr/>
          <p:nvPr/>
        </p:nvSpPr>
        <p:spPr>
          <a:xfrm>
            <a:off x="6369208" y="1"/>
            <a:ext cx="831692" cy="85059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6074" y="1656258"/>
            <a:ext cx="6927220" cy="9230912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i="1" dirty="0" smtClean="0"/>
              <a:t>XXX</a:t>
            </a:r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>
              <a:lnSpc>
                <a:spcPct val="150000"/>
              </a:lnSpc>
            </a:pPr>
            <a:r>
              <a:rPr lang="fr-FR" b="1" dirty="0" smtClean="0"/>
              <a:t>Correction:</a:t>
            </a:r>
          </a:p>
          <a:p>
            <a:pPr algn="just">
              <a:lnSpc>
                <a:spcPct val="150000"/>
              </a:lnSpc>
            </a:pPr>
            <a:r>
              <a:rPr lang="fr-FR" sz="1700" i="1" dirty="0" smtClean="0">
                <a:solidFill>
                  <a:srgbClr val="FF66FF"/>
                </a:solidFill>
              </a:rPr>
              <a:t>Lorsque</a:t>
            </a:r>
            <a:r>
              <a:rPr lang="fr-FR" sz="1700" i="1" dirty="0" smtClean="0"/>
              <a:t> le </a:t>
            </a:r>
            <a:r>
              <a:rPr lang="fr-FR" sz="1700" i="1" dirty="0" smtClean="0">
                <a:solidFill>
                  <a:srgbClr val="00B050"/>
                </a:solidFill>
              </a:rPr>
              <a:t>temps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F0"/>
                </a:solidFill>
              </a:rPr>
              <a:t>devient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50"/>
                </a:solidFill>
              </a:rPr>
              <a:t>maussade</a:t>
            </a:r>
            <a:r>
              <a:rPr lang="fr-FR" sz="1700" i="1" dirty="0" smtClean="0"/>
              <a:t>, les </a:t>
            </a:r>
            <a:r>
              <a:rPr lang="fr-FR" sz="1700" i="1" u="sng" dirty="0" smtClean="0">
                <a:solidFill>
                  <a:srgbClr val="00B050"/>
                </a:solidFill>
              </a:rPr>
              <a:t>hirondelles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F0"/>
                </a:solidFill>
              </a:rPr>
              <a:t>volent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plus</a:t>
            </a:r>
            <a:r>
              <a:rPr lang="fr-FR" sz="1700" i="1" dirty="0" smtClean="0"/>
              <a:t> bas. </a:t>
            </a:r>
            <a:r>
              <a:rPr lang="fr-FR" sz="1700" i="1" dirty="0" smtClean="0">
                <a:solidFill>
                  <a:schemeClr val="accent6"/>
                </a:solidFill>
              </a:rPr>
              <a:t>À</a:t>
            </a:r>
            <a:r>
              <a:rPr lang="fr-FR" sz="1700" i="1" dirty="0" smtClean="0"/>
              <a:t> ce </a:t>
            </a:r>
            <a:r>
              <a:rPr lang="fr-FR" sz="1700" i="1" dirty="0" smtClean="0">
                <a:solidFill>
                  <a:srgbClr val="00B050"/>
                </a:solidFill>
              </a:rPr>
              <a:t>moment</a:t>
            </a:r>
            <a:r>
              <a:rPr lang="fr-FR" sz="1700" i="1" dirty="0" smtClean="0"/>
              <a:t>-</a:t>
            </a:r>
            <a:r>
              <a:rPr lang="fr-FR" sz="1700" i="1" dirty="0" smtClean="0">
                <a:solidFill>
                  <a:srgbClr val="FF66FF"/>
                </a:solidFill>
              </a:rPr>
              <a:t>là</a:t>
            </a:r>
            <a:r>
              <a:rPr lang="fr-FR" sz="1700" i="1" dirty="0" smtClean="0"/>
              <a:t>, </a:t>
            </a:r>
            <a:r>
              <a:rPr lang="fr-FR" sz="1700" i="1" u="sng" dirty="0" smtClean="0"/>
              <a:t>elles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F0"/>
                </a:solidFill>
              </a:rPr>
              <a:t>paraissent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beaucoup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plus</a:t>
            </a:r>
            <a:r>
              <a:rPr lang="fr-FR" sz="1700" i="1" dirty="0" smtClean="0"/>
              <a:t> </a:t>
            </a:r>
            <a:r>
              <a:rPr lang="fr-FR" sz="1700" i="1" u="sng" dirty="0" smtClean="0">
                <a:solidFill>
                  <a:srgbClr val="00B050"/>
                </a:solidFill>
              </a:rPr>
              <a:t>grosses</a:t>
            </a:r>
            <a:r>
              <a:rPr lang="fr-FR" sz="1700" i="1" dirty="0" smtClean="0"/>
              <a:t>. D'</a:t>
            </a:r>
            <a:r>
              <a:rPr lang="fr-FR" sz="1700" i="1" dirty="0" smtClean="0">
                <a:solidFill>
                  <a:srgbClr val="00B050"/>
                </a:solidFill>
              </a:rPr>
              <a:t>habitude</a:t>
            </a:r>
            <a:r>
              <a:rPr lang="fr-FR" sz="1700" i="1" dirty="0" smtClean="0"/>
              <a:t> </a:t>
            </a:r>
            <a:r>
              <a:rPr lang="fr-FR" sz="1700" i="1" u="sng" dirty="0" smtClean="0"/>
              <a:t>elles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chemeClr val="accent6"/>
                </a:solidFill>
              </a:rPr>
              <a:t>sont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50"/>
                </a:solidFill>
              </a:rPr>
              <a:t>haut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dans</a:t>
            </a:r>
            <a:r>
              <a:rPr lang="fr-FR" sz="1700" i="1" dirty="0" smtClean="0"/>
              <a:t> le </a:t>
            </a:r>
            <a:r>
              <a:rPr lang="fr-FR" sz="1700" i="1" dirty="0" smtClean="0">
                <a:solidFill>
                  <a:srgbClr val="00B050"/>
                </a:solidFill>
              </a:rPr>
              <a:t>ciel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comme</a:t>
            </a:r>
            <a:r>
              <a:rPr lang="fr-FR" sz="1700" i="1" dirty="0" smtClean="0"/>
              <a:t> des </a:t>
            </a:r>
            <a:r>
              <a:rPr lang="fr-FR" sz="1700" i="1" u="sng" dirty="0" smtClean="0">
                <a:solidFill>
                  <a:srgbClr val="00B050"/>
                </a:solidFill>
              </a:rPr>
              <a:t>points</a:t>
            </a:r>
            <a:r>
              <a:rPr lang="fr-FR" sz="1700" i="1" dirty="0" smtClean="0"/>
              <a:t> </a:t>
            </a:r>
            <a:r>
              <a:rPr lang="fr-FR" sz="1700" i="1" u="sng" dirty="0" smtClean="0">
                <a:solidFill>
                  <a:srgbClr val="00B050"/>
                </a:solidFill>
              </a:rPr>
              <a:t>noirs</a:t>
            </a:r>
            <a:r>
              <a:rPr lang="fr-FR" sz="1700" i="1" dirty="0" smtClean="0"/>
              <a:t> qui </a:t>
            </a:r>
            <a:r>
              <a:rPr lang="fr-FR" sz="1700" i="1" dirty="0" smtClean="0">
                <a:solidFill>
                  <a:srgbClr val="00B0F0"/>
                </a:solidFill>
              </a:rPr>
              <a:t>volent</a:t>
            </a:r>
            <a:r>
              <a:rPr lang="fr-FR" sz="1700" i="1" dirty="0" smtClean="0"/>
              <a:t>. </a:t>
            </a:r>
            <a:r>
              <a:rPr lang="fr-FR" sz="1700" i="1" dirty="0" smtClean="0">
                <a:solidFill>
                  <a:schemeClr val="accent6"/>
                </a:solidFill>
              </a:rPr>
              <a:t>C'est</a:t>
            </a:r>
            <a:r>
              <a:rPr lang="fr-FR" sz="1700" i="1" dirty="0" smtClean="0"/>
              <a:t> que </a:t>
            </a:r>
            <a:r>
              <a:rPr lang="fr-FR" sz="1700" i="1" dirty="0" smtClean="0">
                <a:solidFill>
                  <a:srgbClr val="FF66FF"/>
                </a:solidFill>
              </a:rPr>
              <a:t>lorsqu'</a:t>
            </a:r>
            <a:r>
              <a:rPr lang="fr-FR" sz="1700" i="1" dirty="0" smtClean="0"/>
              <a:t>il </a:t>
            </a:r>
            <a:r>
              <a:rPr lang="fr-FR" sz="1700" i="1" dirty="0" smtClean="0">
                <a:solidFill>
                  <a:srgbClr val="00B0F0"/>
                </a:solidFill>
              </a:rPr>
              <a:t>va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50"/>
                </a:solidFill>
              </a:rPr>
              <a:t>pleuvoir</a:t>
            </a:r>
            <a:r>
              <a:rPr lang="fr-FR" sz="1700" i="1" dirty="0" smtClean="0"/>
              <a:t>, les </a:t>
            </a:r>
            <a:r>
              <a:rPr lang="fr-FR" sz="1700" i="1" u="sng" dirty="0" smtClean="0"/>
              <a:t>moucherons</a:t>
            </a:r>
            <a:r>
              <a:rPr lang="fr-FR" sz="1700" i="1" dirty="0" smtClean="0"/>
              <a:t> qu'</a:t>
            </a:r>
            <a:r>
              <a:rPr lang="fr-FR" sz="1700" i="1" u="sng" dirty="0" smtClean="0"/>
              <a:t>elles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F0"/>
                </a:solidFill>
              </a:rPr>
              <a:t>chassent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00B0F0"/>
                </a:solidFill>
              </a:rPr>
              <a:t>demeurent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plus</a:t>
            </a:r>
            <a:r>
              <a:rPr lang="fr-FR" sz="1700" i="1" dirty="0" smtClean="0"/>
              <a:t> </a:t>
            </a:r>
            <a:r>
              <a:rPr lang="fr-FR" sz="1700" i="1" dirty="0" smtClean="0">
                <a:solidFill>
                  <a:srgbClr val="FF66FF"/>
                </a:solidFill>
              </a:rPr>
              <a:t>près</a:t>
            </a:r>
            <a:r>
              <a:rPr lang="fr-FR" sz="1700" i="1" dirty="0" smtClean="0"/>
              <a:t> du </a:t>
            </a:r>
            <a:r>
              <a:rPr lang="fr-FR" sz="1700" i="1" dirty="0" smtClean="0">
                <a:solidFill>
                  <a:srgbClr val="00B050"/>
                </a:solidFill>
              </a:rPr>
              <a:t>sol</a:t>
            </a:r>
            <a:r>
              <a:rPr lang="fr-FR" sz="1700" i="1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fr-FR" sz="1700" i="1" dirty="0" smtClean="0"/>
          </a:p>
          <a:p>
            <a:pPr algn="just">
              <a:lnSpc>
                <a:spcPct val="150000"/>
              </a:lnSpc>
            </a:pPr>
            <a:endParaRPr lang="fr-FR" sz="1700" i="1" dirty="0" smtClean="0"/>
          </a:p>
          <a:p>
            <a:pPr algn="just">
              <a:lnSpc>
                <a:spcPct val="150000"/>
              </a:lnSpc>
            </a:pPr>
            <a:endParaRPr lang="fr-FR" sz="1700" i="1" dirty="0" smtClean="0"/>
          </a:p>
          <a:p>
            <a:pPr algn="just">
              <a:lnSpc>
                <a:spcPct val="150000"/>
              </a:lnSpc>
            </a:pPr>
            <a:endParaRPr lang="fr-FR" sz="1700" i="1" dirty="0" smtClean="0"/>
          </a:p>
          <a:p>
            <a:pPr algn="just">
              <a:lnSpc>
                <a:spcPct val="150000"/>
              </a:lnSpc>
            </a:pPr>
            <a:endParaRPr lang="fr-FR" i="1" dirty="0" smtClean="0"/>
          </a:p>
          <a:p>
            <a:pPr algn="just"/>
            <a:r>
              <a:rPr lang="fr-FR" b="1" i="1" u="sng" dirty="0" smtClean="0"/>
              <a:t>Légende:</a:t>
            </a:r>
            <a:r>
              <a:rPr lang="fr-FR" b="1" i="1" dirty="0" smtClean="0"/>
              <a:t>						40 points</a:t>
            </a:r>
          </a:p>
          <a:p>
            <a:pPr marL="628650" algn="just">
              <a:lnSpc>
                <a:spcPct val="150000"/>
              </a:lnSpc>
            </a:pPr>
            <a:r>
              <a:rPr lang="fr-FR" i="1" dirty="0" smtClean="0"/>
              <a:t>Homophones grammaticaux 			3 points</a:t>
            </a:r>
          </a:p>
          <a:p>
            <a:pPr marL="628650" algn="just">
              <a:lnSpc>
                <a:spcPct val="150000"/>
              </a:lnSpc>
            </a:pPr>
            <a:r>
              <a:rPr lang="fr-FR" i="1" dirty="0" smtClean="0"/>
              <a:t>Accord Sujet/Verbe (terminaison des verbes)	7 points</a:t>
            </a:r>
          </a:p>
          <a:p>
            <a:pPr marL="628650" algn="just">
              <a:lnSpc>
                <a:spcPct val="150000"/>
              </a:lnSpc>
            </a:pPr>
            <a:r>
              <a:rPr lang="fr-FR" i="1" dirty="0" smtClean="0"/>
              <a:t>Mots d’usage courant				12 points</a:t>
            </a:r>
          </a:p>
          <a:p>
            <a:pPr marL="628650" algn="just">
              <a:lnSpc>
                <a:spcPct val="150000"/>
              </a:lnSpc>
            </a:pPr>
            <a:r>
              <a:rPr lang="fr-FR" i="1" dirty="0" smtClean="0"/>
              <a:t>Mots invariables				10 points</a:t>
            </a:r>
          </a:p>
          <a:p>
            <a:pPr marL="628650" algn="just">
              <a:lnSpc>
                <a:spcPct val="150000"/>
              </a:lnSpc>
            </a:pPr>
            <a:r>
              <a:rPr lang="fr-FR" i="1" dirty="0" smtClean="0"/>
              <a:t>Accords dans le </a:t>
            </a:r>
            <a:r>
              <a:rPr lang="fr-FR" i="1" dirty="0" err="1" smtClean="0"/>
              <a:t>GN</a:t>
            </a:r>
            <a:r>
              <a:rPr lang="fr-FR" i="1" dirty="0" smtClean="0"/>
              <a:t> (pluriel)			8 points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504106" y="792163"/>
            <a:ext cx="1944216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Texte de la dictée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808362" y="792163"/>
            <a:ext cx="2952328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Notions travaillées :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Présent de l’indicatif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a / à - c’est / s’est – sont / son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Mots invariables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8082" y="8785051"/>
            <a:ext cx="504056" cy="21602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288082" y="9217099"/>
            <a:ext cx="504056" cy="21602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288082" y="9649147"/>
            <a:ext cx="504056" cy="21602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88082" y="10081195"/>
            <a:ext cx="504056" cy="216024"/>
          </a:xfrm>
          <a:prstGeom prst="roundRect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288082" y="10585251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7200900" cy="590085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fr-FR" sz="3200" b="1" dirty="0" smtClean="0"/>
              <a:t>Les hirondelles</a:t>
            </a:r>
            <a:endParaRPr lang="fr-FR" sz="3200" b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198072" y="552286"/>
            <a:ext cx="6804756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820436" y="5570794"/>
            <a:ext cx="10037015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Étoile à 5 branches 14"/>
          <p:cNvSpPr/>
          <p:nvPr/>
        </p:nvSpPr>
        <p:spPr>
          <a:xfrm>
            <a:off x="6369208" y="1"/>
            <a:ext cx="831692" cy="850594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98" tIns="48349" rIns="96698" bIns="48349"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73680" y="1440235"/>
            <a:ext cx="6927220" cy="1301177"/>
          </a:xfrm>
          <a:prstGeom prst="rect">
            <a:avLst/>
          </a:prstGeom>
          <a:noFill/>
        </p:spPr>
        <p:txBody>
          <a:bodyPr wrap="square" lIns="96698" tIns="48349" rIns="96698" bIns="48349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800" b="1" dirty="0" smtClean="0"/>
              <a:t>Donne la définition des mots suivants : </a:t>
            </a:r>
            <a:r>
              <a:rPr lang="fr-FR" sz="1800" b="1" i="1" dirty="0" smtClean="0">
                <a:solidFill>
                  <a:schemeClr val="accent4"/>
                </a:solidFill>
              </a:rPr>
              <a:t>maussade, demeurer, </a:t>
            </a:r>
            <a:r>
              <a:rPr lang="fr-FR" sz="1800" b="1" i="1" dirty="0" smtClean="0">
                <a:solidFill>
                  <a:schemeClr val="accent4"/>
                </a:solidFill>
              </a:rPr>
              <a:t>hirondelle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endParaRPr lang="fr-FR" sz="1800" b="1" i="1" dirty="0" smtClean="0">
              <a:solidFill>
                <a:schemeClr val="accent4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04106" y="792163"/>
            <a:ext cx="1944216" cy="64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Dictée préparée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808362" y="720155"/>
            <a:ext cx="2952328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</a:rPr>
              <a:t>Notions travaillées :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Présent de l’indicatif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a / à - c’est / s’est – sont / son</a:t>
            </a:r>
          </a:p>
          <a:p>
            <a:pPr indent="185738">
              <a:buFont typeface="Arial" pitchFamily="34" charset="0"/>
              <a:buChar char="•"/>
            </a:pPr>
            <a:r>
              <a:rPr lang="fr-FR" sz="1400" i="1" dirty="0" smtClean="0">
                <a:solidFill>
                  <a:schemeClr val="tx1"/>
                </a:solidFill>
              </a:rPr>
              <a:t>Mots invariables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115</Words>
  <Application>Microsoft Office PowerPoint</Application>
  <PresentationFormat>Personnalisé</PresentationFormat>
  <Paragraphs>36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253</cp:revision>
  <dcterms:created xsi:type="dcterms:W3CDTF">2011-03-14T16:48:34Z</dcterms:created>
  <dcterms:modified xsi:type="dcterms:W3CDTF">2012-09-22T16:42:04Z</dcterms:modified>
</cp:coreProperties>
</file>